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6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4" d="100"/>
          <a:sy n="124" d="100"/>
        </p:scale>
        <p:origin x="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6" Type="http://schemas.openxmlformats.org/officeDocument/2006/relationships/slide" Target="slides/slide1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689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?>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?>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?><Relationships xmlns="http://schemas.openxmlformats.org/package/2006/relationships"><Relationship Id="rId8" Type="http://schemas.openxmlformats.org/officeDocument/2006/relationships/hyperlink" Target="https://github.com/uaslim-create/vatandas_react" TargetMode="External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vatandas-backend.onrender.com" TargetMode="External"/><Relationship Id="rId5" Type="http://schemas.openxmlformats.org/officeDocument/2006/relationships/image" Target="../media/image20.png"/><Relationship Id="rId4" Type="http://schemas.openxmlformats.org/officeDocument/2006/relationships/hyperlink" Target="https://vatandas-react.vercel.app" TargetMode="External"/><Relationship Id="rId9" Type="http://schemas.openxmlformats.org/officeDocument/2006/relationships/image" Target="../media/image22.png"/></Relationships>
</file>

<file path=ppt/slides/_rels/slide6.xml.rels><?xml version="1.0" encoding="UTF-8"?>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3.png"/></Relationships>
</file>

<file path=ppt/slides/_rels/slide7.xml.rels><?xml version="1.0" encoding="UTF-8"?><Relationships xmlns="http://schemas.openxmlformats.org/package/2006/relationships"><Relationship Id="rId8" Type="http://schemas.openxmlformats.org/officeDocument/2006/relationships/hyperlink" Target="https://vercel.com/dashboard" TargetMode="External"/><Relationship Id="rId3" Type="http://schemas.openxmlformats.org/officeDocument/2006/relationships/image" Target="../media/image28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ashboard.render.com" TargetMode="External"/><Relationship Id="rId5" Type="http://schemas.openxmlformats.org/officeDocument/2006/relationships/image" Target="../media/image29.png"/><Relationship Id="rId10" Type="http://schemas.openxmlformats.org/officeDocument/2006/relationships/hyperlink" Target="https://vatandas-backend.onrender.com/docs" TargetMode="External"/><Relationship Id="rId4" Type="http://schemas.openxmlformats.org/officeDocument/2006/relationships/hyperlink" Target="https://console.neon.tech" TargetMode="External"/><Relationship Id="rId9" Type="http://schemas.openxmlformats.org/officeDocument/2006/relationships/image" Target="../media/image31.png"/></Relationships>
</file>

<file path=ppt/slides/_rels/slide8.xml.rels><?xml version="1.0" encoding="UTF-8"?>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9.xml.rels><?xml version="1.0" encoding="UTF-8"?><Relationships xmlns="http://schemas.openxmlformats.org/package/2006/relationships"><Relationship Id="rId8" Type="http://schemas.openxmlformats.org/officeDocument/2006/relationships/hyperlink" Target="mailto:uaslim@me.com" TargetMode="External"/><Relationship Id="rId3" Type="http://schemas.openxmlformats.org/officeDocument/2006/relationships/image" Target="../media/image37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ithub.com/uaslim-create" TargetMode="External"/><Relationship Id="rId5" Type="http://schemas.openxmlformats.org/officeDocument/2006/relationships/image" Target="../media/image21.png"/><Relationship Id="rId4" Type="http://schemas.openxmlformats.org/officeDocument/2006/relationships/hyperlink" Target="https://wa.me/90533375154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2286000"/>
            <a:ext cx="5486400" cy="5486400"/>
          </a:xfrm>
          <a:prstGeom prst="ellipse">
            <a:avLst/>
          </a:prstGeom>
          <a:solidFill>
            <a:srgbClr val="E30A17">
              <a:alpha val="25000"/>
            </a:srgbClr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" name="Shape 1"/>
          <p:cNvSpPr/>
          <p:nvPr/>
        </p:nvSpPr>
        <p:spPr>
          <a:xfrm>
            <a:off x="8961120" y="3200400"/>
            <a:ext cx="4572000" cy="4572000"/>
          </a:xfrm>
          <a:prstGeom prst="ellipse">
            <a:avLst/>
          </a:prstGeom>
          <a:solidFill>
            <a:srgbClr val="CADCFC">
              <a:alpha val="15000"/>
            </a:srgbClr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4" name="Shape 2"/>
          <p:cNvSpPr/>
          <p:nvPr/>
        </p:nvSpPr>
        <p:spPr>
          <a:xfrm>
            <a:off x="-1828800" y="4114800"/>
            <a:ext cx="3657600" cy="3657600"/>
          </a:xfrm>
          <a:prstGeom prst="ellipse">
            <a:avLst/>
          </a:prstGeom>
          <a:solidFill>
            <a:srgbClr val="C40712">
              <a:alpha val="20000"/>
            </a:srgbClr>
          </a:solidFill>
          <a:ln w="12700">
            <a:solidFill>
              <a:srgbClr val="C40712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64008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43000" y="5943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GDPR-EQUIVALENT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40080" y="1828800"/>
            <a:ext cx="10058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CitizenApp</a:t>
            </a:r>
            <a:endParaRPr lang="en-US" sz="7200" dirty="0"/>
          </a:p>
        </p:txBody>
      </p:sp>
      <p:sp>
        <p:nvSpPr>
          <p:cNvPr id="8" name="Text 5"/>
          <p:cNvSpPr/>
          <p:nvPr/>
        </p:nvSpPr>
        <p:spPr>
          <a:xfrm>
            <a:off x="640080" y="301752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Citizen Registry System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640080" y="38404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Production Deploy · Cloud-Native · ID Encrypted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640080" y="4663440"/>
            <a:ext cx="1097280" cy="7315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1" name="Text 8"/>
          <p:cNvSpPr/>
          <p:nvPr/>
        </p:nvSpPr>
        <p:spPr>
          <a:xfrm>
            <a:off x="640080" y="4892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Uğur Aslım</a:t>
            </a: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·  </a:t>
            </a: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9875520" y="6035040"/>
            <a:ext cx="1828800" cy="457200"/>
          </a:xfrm>
          <a:prstGeom prst="roundRect">
            <a:avLst>
              <a:gd name="adj" fmla="val 50000"/>
            </a:avLst>
          </a:prstGeom>
          <a:solidFill>
            <a:srgbClr val="131A47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3" name="Text 10"/>
          <p:cNvSpPr/>
          <p:nvPr/>
        </p:nvSpPr>
        <p:spPr>
          <a:xfrm>
            <a:off x="9875520" y="60350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v2.4.0  ·  LIVE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v2.4.0 — Latest Improvements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 · AI-augmented workflow · Portfolio site launched · 107 tests green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09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600200"/>
            <a:ext cx="5486400" cy="22860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600200"/>
            <a:ext cx="73152" cy="228600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Text 5"/>
          <p:cNvSpPr/>
          <p:nvPr/>
        </p:nvSpPr>
        <p:spPr>
          <a:xfrm>
            <a:off x="868680" y="1691640"/>
            <a:ext cx="512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User Profile Management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68680" y="2148840"/>
            <a:ext cx="512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First/Last name fields (migration 0009) · Self-service profile editing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2468880"/>
            <a:ext cx="512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display in navbar · /settings/profile page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492720" y="1600200"/>
            <a:ext cx="5486400" cy="22860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1" name="Shape 9"/>
          <p:cNvSpPr/>
          <p:nvPr/>
        </p:nvSpPr>
        <p:spPr>
          <a:xfrm>
            <a:off x="6492720" y="1600200"/>
            <a:ext cx="73152" cy="228600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2" name="Text 10"/>
          <p:cNvSpPr/>
          <p:nvPr/>
        </p:nvSpPr>
        <p:spPr>
          <a:xfrm>
            <a:off x="6721320" y="1691640"/>
            <a:ext cx="512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Admin User Management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721320" y="2148840"/>
            <a:ext cx="512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Inline name editing · Password reset button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721320" y="2468880"/>
            <a:ext cx="512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Added date · Added by column (migration 0010)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40080" y="4068840"/>
            <a:ext cx="5486400" cy="22860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6" name="Shape 14"/>
          <p:cNvSpPr/>
          <p:nvPr/>
        </p:nvSpPr>
        <p:spPr>
          <a:xfrm>
            <a:off x="640080" y="4068840"/>
            <a:ext cx="73152" cy="22860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7" name="Text 15"/>
          <p:cNvSpPr/>
          <p:nvPr/>
        </p:nvSpPr>
        <p:spPr>
          <a:xfrm>
            <a:off x="868680" y="4160280"/>
            <a:ext cx="512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Self-service Password Change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868680" y="4617480"/>
            <a:ext cx="512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password verification · /settings/password page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68680" y="4937520"/>
            <a:ext cx="512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 revocation · POST /auth/change-password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492720" y="4068840"/>
            <a:ext cx="5486400" cy="22860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1" name="Shape 19"/>
          <p:cNvSpPr/>
          <p:nvPr/>
        </p:nvSpPr>
        <p:spPr>
          <a:xfrm>
            <a:off x="6492720" y="4068840"/>
            <a:ext cx="73152" cy="22860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2" name="Text 20"/>
          <p:cNvSpPr/>
          <p:nvPr/>
        </p:nvSpPr>
        <p:spPr>
          <a:xfrm>
            <a:off x="6721320" y="4160280"/>
            <a:ext cx="512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React 19 + Vite 8 Migration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721320" y="4617480"/>
            <a:ext cx="512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@vitejs/plugin-react v6 · TypeScript 6 · named imports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721320" y="4937520"/>
            <a:ext cx="512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· Cursor · GitHub Copilot · AI-augmented throughout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0080" y="64927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kern="0" spc="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v2.3.0 → v2.4.0 · 8 features · 2 migrations · 0 downtime · uguraslim.com live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Technology Stack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Modern, cloud-native, production-ready architecture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/ 09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828800"/>
            <a:ext cx="3566160" cy="21945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2194560"/>
            <a:ext cx="640080" cy="6400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28800" y="21762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FRONTEND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828800" y="242316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React 19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005840" y="32004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TypeScript 6 · Vite 8 · Tailwind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434840" y="1828800"/>
            <a:ext cx="3566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12" name="Shape 9"/>
          <p:cNvSpPr/>
          <p:nvPr/>
        </p:nvSpPr>
        <p:spPr>
          <a:xfrm>
            <a:off x="4434840" y="182880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194560"/>
            <a:ext cx="640080" cy="6400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623560" y="21762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BACKEND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5623560" y="242316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FastAPI</a:t>
            </a:r>
            <a:endParaRPr lang="en-US" sz="2200" dirty="0"/>
          </a:p>
        </p:txBody>
      </p:sp>
      <p:sp>
        <p:nvSpPr>
          <p:cNvPr id="16" name="Text 12"/>
          <p:cNvSpPr/>
          <p:nvPr/>
        </p:nvSpPr>
        <p:spPr>
          <a:xfrm>
            <a:off x="4800600" y="32004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3.14 · SQLAlchemy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8229600" y="1828800"/>
            <a:ext cx="3566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18" name="Shape 14"/>
          <p:cNvSpPr/>
          <p:nvPr/>
        </p:nvSpPr>
        <p:spPr>
          <a:xfrm>
            <a:off x="8229600" y="182880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5360" y="2194560"/>
            <a:ext cx="640080" cy="64008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9418320" y="21762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DATABASE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9418320" y="242316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PostgreSQL 16</a:t>
            </a:r>
            <a:endParaRPr lang="en-US" sz="2200" dirty="0"/>
          </a:p>
        </p:txBody>
      </p:sp>
      <p:sp>
        <p:nvSpPr>
          <p:cNvPr id="22" name="Text 17"/>
          <p:cNvSpPr/>
          <p:nvPr/>
        </p:nvSpPr>
        <p:spPr>
          <a:xfrm>
            <a:off x="8595360" y="32004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Neon · Frankfurt · Pooled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640080" y="4251960"/>
            <a:ext cx="3566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4" name="Shape 19"/>
          <p:cNvSpPr/>
          <p:nvPr/>
        </p:nvSpPr>
        <p:spPr>
          <a:xfrm>
            <a:off x="640080" y="425196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840" y="4617720"/>
            <a:ext cx="640080" cy="64008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1828800" y="459943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CACHE</a:t>
            </a:r>
            <a:endParaRPr lang="en-US" sz="1000" dirty="0"/>
          </a:p>
        </p:txBody>
      </p:sp>
      <p:sp>
        <p:nvSpPr>
          <p:cNvPr id="27" name="Text 21"/>
          <p:cNvSpPr/>
          <p:nvPr/>
        </p:nvSpPr>
        <p:spPr>
          <a:xfrm>
            <a:off x="1828800" y="484632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Valkey/Redis</a:t>
            </a:r>
            <a:endParaRPr lang="en-US" sz="2200" dirty="0"/>
          </a:p>
        </p:txBody>
      </p:sp>
      <p:sp>
        <p:nvSpPr>
          <p:cNvPr id="28" name="Text 22"/>
          <p:cNvSpPr/>
          <p:nvPr/>
        </p:nvSpPr>
        <p:spPr>
          <a:xfrm>
            <a:off x="1005840" y="562356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blacklist · Sessions</a:t>
            </a:r>
            <a:endParaRPr lang="en-US" sz="1200" dirty="0"/>
          </a:p>
        </p:txBody>
      </p:sp>
      <p:sp>
        <p:nvSpPr>
          <p:cNvPr id="29" name="Shape 23"/>
          <p:cNvSpPr/>
          <p:nvPr/>
        </p:nvSpPr>
        <p:spPr>
          <a:xfrm>
            <a:off x="4434840" y="4251960"/>
            <a:ext cx="3566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0" name="Shape 24"/>
          <p:cNvSpPr/>
          <p:nvPr/>
        </p:nvSpPr>
        <p:spPr>
          <a:xfrm>
            <a:off x="4434840" y="425196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0600" y="4617720"/>
            <a:ext cx="640080" cy="640080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5623560" y="459943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CONTAINER</a:t>
            </a:r>
            <a:endParaRPr lang="en-US" sz="1000" dirty="0"/>
          </a:p>
        </p:txBody>
      </p:sp>
      <p:sp>
        <p:nvSpPr>
          <p:cNvPr id="33" name="Text 26"/>
          <p:cNvSpPr/>
          <p:nvPr/>
        </p:nvSpPr>
        <p:spPr>
          <a:xfrm>
            <a:off x="5623560" y="484632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Docker</a:t>
            </a:r>
            <a:endParaRPr lang="en-US" sz="2200" dirty="0"/>
          </a:p>
        </p:txBody>
      </p:sp>
      <p:sp>
        <p:nvSpPr>
          <p:cNvPr id="34" name="Text 27"/>
          <p:cNvSpPr/>
          <p:nvPr/>
        </p:nvSpPr>
        <p:spPr>
          <a:xfrm>
            <a:off x="4800600" y="562356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Multi-stage · Non-root</a:t>
            </a:r>
            <a:endParaRPr lang="en-US" sz="1200" dirty="0"/>
          </a:p>
        </p:txBody>
      </p:sp>
      <p:sp>
        <p:nvSpPr>
          <p:cNvPr id="35" name="Shape 28"/>
          <p:cNvSpPr/>
          <p:nvPr/>
        </p:nvSpPr>
        <p:spPr>
          <a:xfrm>
            <a:off x="8229600" y="4251960"/>
            <a:ext cx="3566160" cy="21945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6" name="Shape 29"/>
          <p:cNvSpPr/>
          <p:nvPr/>
        </p:nvSpPr>
        <p:spPr>
          <a:xfrm>
            <a:off x="8229600" y="425196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95360" y="4617720"/>
            <a:ext cx="640080" cy="640080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9418320" y="459943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HOSTING</a:t>
            </a:r>
            <a:endParaRPr lang="en-US" sz="1000" dirty="0"/>
          </a:p>
        </p:txBody>
      </p:sp>
      <p:sp>
        <p:nvSpPr>
          <p:cNvPr id="39" name="Text 31"/>
          <p:cNvSpPr/>
          <p:nvPr/>
        </p:nvSpPr>
        <p:spPr>
          <a:xfrm>
            <a:off x="9418320" y="484632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Render + Vercel</a:t>
            </a:r>
            <a:endParaRPr lang="en-US" sz="2200" dirty="0"/>
          </a:p>
        </p:txBody>
      </p:sp>
      <p:sp>
        <p:nvSpPr>
          <p:cNvPr id="40" name="Text 32"/>
          <p:cNvSpPr/>
          <p:nvPr/>
        </p:nvSpPr>
        <p:spPr>
          <a:xfrm>
            <a:off x="8595360" y="562356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Auto-deploy · Edge CDN</a:t>
            </a:r>
            <a:endParaRPr lang="en-US" sz="1200" dirty="0"/>
          </a:p>
        </p:txBody>
      </p:sp>
      <p:sp>
        <p:nvSpPr>
          <p:cNvPr id="41" name="Text 33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European infrastructure · Low latency · Free tier start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Was Built?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list &amp; production validation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09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" y="1901952"/>
            <a:ext cx="310896" cy="31089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80136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Citizen CRUD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371600" y="213055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functional record management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40080" y="256032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52" y="2679192"/>
            <a:ext cx="310896" cy="31089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371600" y="257860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Search &amp; Filtering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1371600" y="290779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ID, full name, pagination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640080" y="333756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952" y="3456432"/>
            <a:ext cx="310896" cy="31089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371600" y="335584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Export: CSV / XLSX / PDF</a:t>
            </a:r>
            <a:endParaRPr lang="en-US" sz="1600" dirty="0"/>
          </a:p>
        </p:txBody>
      </p:sp>
      <p:sp>
        <p:nvSpPr>
          <p:cNvPr id="16" name="Text 11"/>
          <p:cNvSpPr/>
          <p:nvPr/>
        </p:nvSpPr>
        <p:spPr>
          <a:xfrm>
            <a:off x="1371600" y="368503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Masked &amp; plain · Column selection (?cols=...)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640080" y="411480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952" y="4233672"/>
            <a:ext cx="310896" cy="310896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371600" y="413308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Log</a:t>
            </a:r>
            <a:endParaRPr lang="en-US" sz="1600" dirty="0"/>
          </a:p>
        </p:txBody>
      </p:sp>
      <p:sp>
        <p:nvSpPr>
          <p:cNvPr id="20" name="Text 14"/>
          <p:cNvSpPr/>
          <p:nvPr/>
        </p:nvSpPr>
        <p:spPr>
          <a:xfrm>
            <a:off x="1371600" y="446227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30+ event types · IP logging · filtered · CSV export</a:t>
            </a:r>
            <a:endParaRPr lang="en-US" sz="1200" dirty="0"/>
          </a:p>
        </p:txBody>
      </p:sp>
      <p:sp>
        <p:nvSpPr>
          <p:cNvPr id="21" name="Shape 15"/>
          <p:cNvSpPr/>
          <p:nvPr/>
        </p:nvSpPr>
        <p:spPr>
          <a:xfrm>
            <a:off x="640080" y="489204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8952" y="5010912"/>
            <a:ext cx="310896" cy="310896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371600" y="491032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2FA / TOTP</a:t>
            </a:r>
            <a:endParaRPr lang="en-US" sz="1600" dirty="0"/>
          </a:p>
        </p:txBody>
      </p:sp>
      <p:sp>
        <p:nvSpPr>
          <p:cNvPr id="24" name="Text 17"/>
          <p:cNvSpPr/>
          <p:nvPr/>
        </p:nvSpPr>
        <p:spPr>
          <a:xfrm>
            <a:off x="1371600" y="523951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+ Authenticator + recovery codes</a:t>
            </a:r>
            <a:endParaRPr lang="en-US" sz="1200" dirty="0"/>
          </a:p>
        </p:txBody>
      </p:sp>
      <p:sp>
        <p:nvSpPr>
          <p:cNvPr id="25" name="Shape 18"/>
          <p:cNvSpPr/>
          <p:nvPr/>
        </p:nvSpPr>
        <p:spPr>
          <a:xfrm>
            <a:off x="7040880" y="1783080"/>
            <a:ext cx="45720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6" name="Shape 19"/>
          <p:cNvSpPr/>
          <p:nvPr/>
        </p:nvSpPr>
        <p:spPr>
          <a:xfrm>
            <a:off x="7040880" y="1783080"/>
            <a:ext cx="73152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7" name="Text 20"/>
          <p:cNvSpPr/>
          <p:nvPr/>
        </p:nvSpPr>
        <p:spPr>
          <a:xfrm>
            <a:off x="7269480" y="182880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107</a:t>
            </a:r>
            <a:endParaRPr lang="en-US" sz="3600" dirty="0"/>
          </a:p>
        </p:txBody>
      </p:sp>
      <p:sp>
        <p:nvSpPr>
          <p:cNvPr id="28" name="Text 21"/>
          <p:cNvSpPr/>
          <p:nvPr/>
        </p:nvSpPr>
        <p:spPr>
          <a:xfrm>
            <a:off x="9189720" y="19659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tests (pytest)</a:t>
            </a:r>
            <a:endParaRPr lang="en-US" sz="1300" dirty="0"/>
          </a:p>
        </p:txBody>
      </p:sp>
      <p:sp>
        <p:nvSpPr>
          <p:cNvPr id="29" name="Shape 22"/>
          <p:cNvSpPr/>
          <p:nvPr/>
        </p:nvSpPr>
        <p:spPr>
          <a:xfrm>
            <a:off x="7040880" y="2907792"/>
            <a:ext cx="45720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0" name="Shape 23"/>
          <p:cNvSpPr/>
          <p:nvPr/>
        </p:nvSpPr>
        <p:spPr>
          <a:xfrm>
            <a:off x="7040880" y="2907792"/>
            <a:ext cx="73152" cy="9601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1" name="Text 24"/>
          <p:cNvSpPr/>
          <p:nvPr/>
        </p:nvSpPr>
        <p:spPr>
          <a:xfrm>
            <a:off x="7269480" y="2953512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5/5</a:t>
            </a:r>
            <a:endParaRPr lang="en-US" sz="3600" dirty="0"/>
          </a:p>
        </p:txBody>
      </p:sp>
      <p:sp>
        <p:nvSpPr>
          <p:cNvPr id="32" name="Text 25"/>
          <p:cNvSpPr/>
          <p:nvPr/>
        </p:nvSpPr>
        <p:spPr>
          <a:xfrm>
            <a:off x="9189720" y="309067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smoke tests passed</a:t>
            </a:r>
            <a:endParaRPr lang="en-US" sz="1300" dirty="0"/>
          </a:p>
        </p:txBody>
      </p:sp>
      <p:sp>
        <p:nvSpPr>
          <p:cNvPr id="33" name="Shape 26"/>
          <p:cNvSpPr/>
          <p:nvPr/>
        </p:nvSpPr>
        <p:spPr>
          <a:xfrm>
            <a:off x="7040880" y="4032504"/>
            <a:ext cx="45720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4" name="Shape 27"/>
          <p:cNvSpPr/>
          <p:nvPr/>
        </p:nvSpPr>
        <p:spPr>
          <a:xfrm>
            <a:off x="7040880" y="4032504"/>
            <a:ext cx="73152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5" name="Text 28"/>
          <p:cNvSpPr/>
          <p:nvPr/>
        </p:nvSpPr>
        <p:spPr>
          <a:xfrm>
            <a:off x="7269480" y="4078224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30+</a:t>
            </a:r>
            <a:endParaRPr lang="en-US" sz="3600" dirty="0"/>
          </a:p>
        </p:txBody>
      </p:sp>
      <p:sp>
        <p:nvSpPr>
          <p:cNvPr id="36" name="Text 29"/>
          <p:cNvSpPr/>
          <p:nvPr/>
        </p:nvSpPr>
        <p:spPr>
          <a:xfrm>
            <a:off x="9189720" y="4215384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 event types</a:t>
            </a:r>
            <a:endParaRPr lang="en-US" sz="1300" dirty="0"/>
          </a:p>
        </p:txBody>
      </p:sp>
      <p:sp>
        <p:nvSpPr>
          <p:cNvPr id="37" name="Shape 30"/>
          <p:cNvSpPr/>
          <p:nvPr/>
        </p:nvSpPr>
        <p:spPr>
          <a:xfrm>
            <a:off x="7040880" y="5157216"/>
            <a:ext cx="45720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8" name="Shape 31"/>
          <p:cNvSpPr/>
          <p:nvPr/>
        </p:nvSpPr>
        <p:spPr>
          <a:xfrm>
            <a:off x="7040880" y="5157216"/>
            <a:ext cx="73152" cy="96012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9" name="Text 32"/>
          <p:cNvSpPr/>
          <p:nvPr/>
        </p:nvSpPr>
        <p:spPr>
          <a:xfrm>
            <a:off x="7269480" y="5202936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E30A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600" dirty="0"/>
          </a:p>
        </p:txBody>
      </p:sp>
      <p:sp>
        <p:nvSpPr>
          <p:cNvPr id="40" name="Text 33"/>
          <p:cNvSpPr/>
          <p:nvPr/>
        </p:nvSpPr>
        <p:spPr>
          <a:xfrm>
            <a:off x="9189720" y="5340096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RBAC (3 roles) + GDPR-equivalent compliant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Security &amp; Compliance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Production-grade defense layers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09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Shape 5"/>
          <p:cNvSpPr/>
          <p:nvPr/>
        </p:nvSpPr>
        <p:spPr>
          <a:xfrm>
            <a:off x="960120" y="210312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286000"/>
            <a:ext cx="320040" cy="3200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828800" y="205740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 Encryption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1828800" y="249631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Fernet symmetric encryption, no plaintext in DB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6309360" y="178308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2" name="Shape 9"/>
          <p:cNvSpPr/>
          <p:nvPr/>
        </p:nvSpPr>
        <p:spPr>
          <a:xfrm>
            <a:off x="6309360" y="178308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3" name="Shape 10"/>
          <p:cNvSpPr/>
          <p:nvPr/>
        </p:nvSpPr>
        <p:spPr>
          <a:xfrm>
            <a:off x="6629400" y="210312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2280" y="2286000"/>
            <a:ext cx="320040" cy="3200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498080" y="205740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JWT + Refresh Token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7498080" y="249631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15min, refresh 30 days, rotation pattern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640080" y="333756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8" name="Shape 14"/>
          <p:cNvSpPr/>
          <p:nvPr/>
        </p:nvSpPr>
        <p:spPr>
          <a:xfrm>
            <a:off x="640080" y="333756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9" name="Shape 15"/>
          <p:cNvSpPr/>
          <p:nvPr/>
        </p:nvSpPr>
        <p:spPr>
          <a:xfrm>
            <a:off x="960120" y="365760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3840480"/>
            <a:ext cx="320040" cy="32004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828800" y="361188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2FA (TOTP)</a:t>
            </a:r>
            <a:endParaRPr lang="en-US" sz="1700" dirty="0"/>
          </a:p>
        </p:txBody>
      </p:sp>
      <p:sp>
        <p:nvSpPr>
          <p:cNvPr id="22" name="Text 17"/>
          <p:cNvSpPr/>
          <p:nvPr/>
        </p:nvSpPr>
        <p:spPr>
          <a:xfrm>
            <a:off x="1828800" y="405079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Authenticator + recovery codes + sliding session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6309360" y="333756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4" name="Shape 19"/>
          <p:cNvSpPr/>
          <p:nvPr/>
        </p:nvSpPr>
        <p:spPr>
          <a:xfrm>
            <a:off x="6309360" y="333756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5" name="Shape 20"/>
          <p:cNvSpPr/>
          <p:nvPr/>
        </p:nvSpPr>
        <p:spPr>
          <a:xfrm>
            <a:off x="6629400" y="365760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2280" y="3840480"/>
            <a:ext cx="320040" cy="32004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7498080" y="361188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Log</a:t>
            </a:r>
            <a:endParaRPr lang="en-US" sz="1700" dirty="0"/>
          </a:p>
        </p:txBody>
      </p:sp>
      <p:sp>
        <p:nvSpPr>
          <p:cNvPr id="28" name="Text 22"/>
          <p:cNvSpPr/>
          <p:nvPr/>
        </p:nvSpPr>
        <p:spPr>
          <a:xfrm>
            <a:off x="7498080" y="405079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Login/logout/2FA — IP address + all sensitive operations tracked</a:t>
            </a:r>
            <a:endParaRPr lang="en-US" sz="1200" dirty="0"/>
          </a:p>
        </p:txBody>
      </p:sp>
      <p:sp>
        <p:nvSpPr>
          <p:cNvPr id="29" name="Shape 23"/>
          <p:cNvSpPr/>
          <p:nvPr/>
        </p:nvSpPr>
        <p:spPr>
          <a:xfrm>
            <a:off x="640080" y="489204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0" name="Shape 24"/>
          <p:cNvSpPr/>
          <p:nvPr/>
        </p:nvSpPr>
        <p:spPr>
          <a:xfrm>
            <a:off x="640080" y="489204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1" name="Shape 25"/>
          <p:cNvSpPr/>
          <p:nvPr/>
        </p:nvSpPr>
        <p:spPr>
          <a:xfrm>
            <a:off x="960120" y="521208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3000" y="5394960"/>
            <a:ext cx="320040" cy="32004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1828800" y="51663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CORS Hardening</a:t>
            </a:r>
            <a:endParaRPr lang="en-US" sz="1700" dirty="0"/>
          </a:p>
        </p:txBody>
      </p:sp>
      <p:sp>
        <p:nvSpPr>
          <p:cNvPr id="34" name="Text 27"/>
          <p:cNvSpPr/>
          <p:nvPr/>
        </p:nvSpPr>
        <p:spPr>
          <a:xfrm>
            <a:off x="1828800" y="560527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domain whitelist · AUTH_REGISTER_OPEN=false</a:t>
            </a:r>
            <a:endParaRPr lang="en-US" sz="1200" dirty="0"/>
          </a:p>
        </p:txBody>
      </p:sp>
      <p:sp>
        <p:nvSpPr>
          <p:cNvPr id="35" name="Shape 28"/>
          <p:cNvSpPr/>
          <p:nvPr/>
        </p:nvSpPr>
        <p:spPr>
          <a:xfrm>
            <a:off x="6309360" y="489204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6" name="Shape 29"/>
          <p:cNvSpPr/>
          <p:nvPr/>
        </p:nvSpPr>
        <p:spPr>
          <a:xfrm>
            <a:off x="6309360" y="489204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7" name="Shape 30"/>
          <p:cNvSpPr/>
          <p:nvPr/>
        </p:nvSpPr>
        <p:spPr>
          <a:xfrm>
            <a:off x="6629400" y="521208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12280" y="5394960"/>
            <a:ext cx="320040" cy="320040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7498080" y="51663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RBAC (3 Roles)</a:t>
            </a:r>
            <a:endParaRPr lang="en-US" sz="1700" dirty="0"/>
          </a:p>
        </p:txBody>
      </p:sp>
      <p:sp>
        <p:nvSpPr>
          <p:cNvPr id="40" name="Text 32"/>
          <p:cNvSpPr/>
          <p:nvPr/>
        </p:nvSpPr>
        <p:spPr>
          <a:xfrm>
            <a:off x="7498080" y="560527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· operator · viewer · require_role() factory</a:t>
            </a:r>
            <a:endParaRPr lang="en-US" sz="1200" dirty="0"/>
          </a:p>
        </p:txBody>
      </p:sp>
      <p:sp>
        <p:nvSpPr>
          <p:cNvPr id="41" name="Text 33"/>
          <p:cNvSpPr/>
          <p:nvPr/>
        </p:nvSpPr>
        <p:spPr>
          <a:xfrm>
            <a:off x="640080" y="6355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kern="0" spc="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GDPR-equivalent · Encrypted · bcrypt · IP rate limiting · Account lockout · RBAC (3 roles) · Default-deny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Production Access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links &amp; demo credentials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09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77724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73152" cy="1051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Shape 5"/>
          <p:cNvSpPr/>
          <p:nvPr/>
        </p:nvSpPr>
        <p:spPr>
          <a:xfrm>
            <a:off x="868680" y="2039112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2176272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00200" y="194767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FRONTEND (Vercel)</a:t>
            </a:r>
            <a:endParaRPr lang="en-US" sz="1000" dirty="0"/>
          </a:p>
        </p:txBody>
      </p:sp>
      <p:sp>
        <p:nvSpPr>
          <p:cNvPr id="10" name="Text 7">
            <a:hlinkClick r:id="rId4"/>
          </p:cNvPr>
          <p:cNvSpPr/>
          <p:nvPr/>
        </p:nvSpPr>
        <p:spPr>
          <a:xfrm>
            <a:off x="1600200" y="2167128"/>
            <a:ext cx="612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u="sng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https://vatandas-react.vercel.app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1600200" y="2496312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+ Vite · Edge CDN · Auto HTTPS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640080" y="3017520"/>
            <a:ext cx="77724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13" name="Shape 10"/>
          <p:cNvSpPr/>
          <p:nvPr/>
        </p:nvSpPr>
        <p:spPr>
          <a:xfrm>
            <a:off x="640080" y="3017520"/>
            <a:ext cx="73152" cy="10515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4" name="Shape 11"/>
          <p:cNvSpPr/>
          <p:nvPr/>
        </p:nvSpPr>
        <p:spPr>
          <a:xfrm>
            <a:off x="868680" y="3273552"/>
            <a:ext cx="548640" cy="54864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3410712"/>
            <a:ext cx="274320" cy="2743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600200" y="318211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BACKEND API (Render)</a:t>
            </a:r>
            <a:endParaRPr lang="en-US" sz="1000" dirty="0"/>
          </a:p>
        </p:txBody>
      </p:sp>
      <p:sp>
        <p:nvSpPr>
          <p:cNvPr id="17" name="Text 13">
            <a:hlinkClick r:id="rId6"/>
          </p:cNvPr>
          <p:cNvSpPr/>
          <p:nvPr/>
        </p:nvSpPr>
        <p:spPr>
          <a:xfrm>
            <a:off x="1600200" y="3401568"/>
            <a:ext cx="612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u="sng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https://vatandas-backend.onrender.com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1600200" y="3730752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FastAPI · Docker · /docs Swagger UI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40080" y="4251960"/>
            <a:ext cx="77724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0" name="Shape 16"/>
          <p:cNvSpPr/>
          <p:nvPr/>
        </p:nvSpPr>
        <p:spPr>
          <a:xfrm>
            <a:off x="640080" y="4251960"/>
            <a:ext cx="73152" cy="105156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1" name="Shape 17"/>
          <p:cNvSpPr/>
          <p:nvPr/>
        </p:nvSpPr>
        <p:spPr>
          <a:xfrm>
            <a:off x="868680" y="4507992"/>
            <a:ext cx="548640" cy="548640"/>
          </a:xfrm>
          <a:prstGeom prst="ellipse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840" y="4645152"/>
            <a:ext cx="274320" cy="27432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600200" y="441655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SOURCE CODE (GitHub)</a:t>
            </a:r>
            <a:endParaRPr lang="en-US" sz="1000" dirty="0"/>
          </a:p>
        </p:txBody>
      </p:sp>
      <p:sp>
        <p:nvSpPr>
          <p:cNvPr id="24" name="Text 19">
            <a:hlinkClick r:id="rId8"/>
          </p:cNvPr>
          <p:cNvSpPr/>
          <p:nvPr/>
        </p:nvSpPr>
        <p:spPr>
          <a:xfrm>
            <a:off x="1600200" y="4636008"/>
            <a:ext cx="612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u="sng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github.com/uaslim-create/vatandas_react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1600200" y="4965192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branch · Auto-deploy · 107 test green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8686800" y="1783080"/>
            <a:ext cx="2834640" cy="4251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61120" y="2057400"/>
            <a:ext cx="411480" cy="41148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9509760" y="2075688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DEMO LOGIN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8961120" y="2651760"/>
            <a:ext cx="2286000" cy="0"/>
          </a:xfrm>
          <a:prstGeom prst="line">
            <a:avLst/>
          </a:prstGeom>
          <a:noFill/>
          <a:ln w="12700">
            <a:solidFill>
              <a:srgbClr val="CADCFC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0" name="Text 24"/>
          <p:cNvSpPr/>
          <p:nvPr/>
        </p:nvSpPr>
        <p:spPr>
          <a:xfrm>
            <a:off x="8961120" y="2834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USERNAME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8961120" y="31089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demo_admin</a:t>
            </a:r>
            <a:endParaRPr lang="en-US" sz="1800" dirty="0"/>
          </a:p>
        </p:txBody>
      </p:sp>
      <p:sp>
        <p:nvSpPr>
          <p:cNvPr id="32" name="Text 26"/>
          <p:cNvSpPr/>
          <p:nvPr/>
        </p:nvSpPr>
        <p:spPr>
          <a:xfrm>
            <a:off x="8961120" y="36576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PASSWORD</a:t>
            </a:r>
            <a:endParaRPr lang="en-US" sz="900" dirty="0"/>
          </a:p>
        </p:txBody>
      </p:sp>
      <p:sp>
        <p:nvSpPr>
          <p:cNvPr id="33" name="Text 27"/>
          <p:cNvSpPr/>
          <p:nvPr/>
        </p:nvSpPr>
        <p:spPr>
          <a:xfrm>
            <a:off x="8961120" y="39319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DemoP@ss2026!</a:t>
            </a:r>
            <a:endParaRPr lang="en-US" sz="1600" dirty="0"/>
          </a:p>
        </p:txBody>
      </p:sp>
      <p:sp>
        <p:nvSpPr>
          <p:cNvPr id="34" name="Text 28"/>
          <p:cNvSpPr/>
          <p:nvPr/>
        </p:nvSpPr>
        <p:spPr>
          <a:xfrm>
            <a:off x="8961120" y="44805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E30A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2FA ACTIVE</a:t>
            </a:r>
            <a:endParaRPr lang="en-US" sz="900" dirty="0"/>
          </a:p>
        </p:txBody>
      </p:sp>
      <p:sp>
        <p:nvSpPr>
          <p:cNvPr id="35" name="Text 29"/>
          <p:cNvSpPr/>
          <p:nvPr/>
        </p:nvSpPr>
        <p:spPr>
          <a:xfrm>
            <a:off x="8961120" y="47548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Authenticator app required (TOTP)</a:t>
            </a:r>
            <a:endParaRPr lang="en-US" sz="1100" dirty="0"/>
          </a:p>
        </p:txBody>
      </p:sp>
      <p:sp>
        <p:nvSpPr>
          <p:cNvPr id="36" name="Shape 30"/>
          <p:cNvSpPr/>
          <p:nvPr/>
        </p:nvSpPr>
        <p:spPr>
          <a:xfrm>
            <a:off x="8961120" y="5166360"/>
            <a:ext cx="2286000" cy="594360"/>
          </a:xfrm>
          <a:prstGeom prst="rect">
            <a:avLst/>
          </a:prstGeom>
          <a:solidFill>
            <a:srgbClr val="131A4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7" name="Text 31"/>
          <p:cNvSpPr/>
          <p:nvPr/>
        </p:nvSpPr>
        <p:spPr>
          <a:xfrm>
            <a:off x="9052560" y="5184648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Render free tier:</a:t>
            </a:r>
            <a:endParaRPr lang="en-US" sz="1000" dirty="0"/>
          </a:p>
          <a:p>
            <a:pPr marL="0" indent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request ~50s</a:t>
            </a:r>
            <a:endParaRPr lang="en-US" sz="1000" dirty="0"/>
          </a:p>
        </p:txBody>
      </p:sp>
      <p:sp>
        <p:nvSpPr>
          <p:cNvPr id="38" name="Text 32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 Registry System · GDPR-equivalent · ID Encrypted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Python Backend Architecture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3.14 · FastAPI · SQLAlchemy · 107 pytest test green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09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4572000" cy="42976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4572000" cy="7315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2057400"/>
            <a:ext cx="914400" cy="9144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920240" y="21488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kern="0" spc="4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PYTHON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920240" y="242316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3.14</a:t>
            </a:r>
            <a:endParaRPr lang="en-US" sz="4400" dirty="0"/>
          </a:p>
        </p:txBody>
      </p:sp>
      <p:sp>
        <p:nvSpPr>
          <p:cNvPr id="10" name="Shape 7"/>
          <p:cNvSpPr/>
          <p:nvPr/>
        </p:nvSpPr>
        <p:spPr>
          <a:xfrm>
            <a:off x="868680" y="3200400"/>
            <a:ext cx="4114800" cy="0"/>
          </a:xfrm>
          <a:prstGeom prst="line">
            <a:avLst/>
          </a:prstGeom>
          <a:noFill/>
          <a:ln w="12700">
            <a:solidFill>
              <a:srgbClr val="CADCFC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1" name="Text 8"/>
          <p:cNvSpPr/>
          <p:nvPr/>
        </p:nvSpPr>
        <p:spPr>
          <a:xfrm>
            <a:off x="868680" y="34290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107</a:t>
            </a:r>
            <a:endParaRPr lang="en-US" sz="2800" dirty="0"/>
          </a:p>
        </p:txBody>
      </p:sp>
      <p:sp>
        <p:nvSpPr>
          <p:cNvPr id="12" name="Text 9"/>
          <p:cNvSpPr/>
          <p:nvPr/>
        </p:nvSpPr>
        <p:spPr>
          <a:xfrm>
            <a:off x="868680" y="39319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Backend Tests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2926080" y="34290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32+</a:t>
            </a:r>
            <a:endParaRPr lang="en-US" sz="2800" dirty="0"/>
          </a:p>
        </p:txBody>
      </p:sp>
      <p:sp>
        <p:nvSpPr>
          <p:cNvPr id="14" name="Text 11"/>
          <p:cNvSpPr/>
          <p:nvPr/>
        </p:nvSpPr>
        <p:spPr>
          <a:xfrm>
            <a:off x="2926080" y="39319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API Endpoint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868680" y="46177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800" dirty="0"/>
          </a:p>
        </p:txBody>
      </p:sp>
      <p:sp>
        <p:nvSpPr>
          <p:cNvPr id="16" name="Text 13"/>
          <p:cNvSpPr/>
          <p:nvPr/>
        </p:nvSpPr>
        <p:spPr>
          <a:xfrm>
            <a:off x="868680" y="5120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DB Migration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2926080" y="46177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~85%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2926080" y="5120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Coverage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5577840" y="1783080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0" name="Shape 17"/>
          <p:cNvSpPr/>
          <p:nvPr/>
        </p:nvSpPr>
        <p:spPr>
          <a:xfrm>
            <a:off x="5577840" y="1783080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6440" y="1984248"/>
            <a:ext cx="411480" cy="41148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6355080" y="189280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FastAPI</a:t>
            </a:r>
            <a:endParaRPr lang="en-US" sz="1600" dirty="0"/>
          </a:p>
        </p:txBody>
      </p:sp>
      <p:sp>
        <p:nvSpPr>
          <p:cNvPr id="23" name="Text 19"/>
          <p:cNvSpPr/>
          <p:nvPr/>
        </p:nvSpPr>
        <p:spPr>
          <a:xfrm>
            <a:off x="6355080" y="2203704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 REST API · OpenAPI · Pydantic v2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5577840" y="2660904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5" name="Shape 21"/>
          <p:cNvSpPr/>
          <p:nvPr/>
        </p:nvSpPr>
        <p:spPr>
          <a:xfrm>
            <a:off x="5577840" y="2660904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6440" y="2862072"/>
            <a:ext cx="411480" cy="41148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6355080" y="2770632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SQLAlchemy 2.0</a:t>
            </a:r>
            <a:endParaRPr lang="en-US" sz="1600" dirty="0"/>
          </a:p>
        </p:txBody>
      </p:sp>
      <p:sp>
        <p:nvSpPr>
          <p:cNvPr id="28" name="Text 23"/>
          <p:cNvSpPr/>
          <p:nvPr/>
        </p:nvSpPr>
        <p:spPr>
          <a:xfrm>
            <a:off x="6355080" y="308152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ORM · Type-safe · Alembic migrations</a:t>
            </a:r>
            <a:endParaRPr lang="en-US" sz="1100" dirty="0"/>
          </a:p>
        </p:txBody>
      </p:sp>
      <p:sp>
        <p:nvSpPr>
          <p:cNvPr id="29" name="Shape 24"/>
          <p:cNvSpPr/>
          <p:nvPr/>
        </p:nvSpPr>
        <p:spPr>
          <a:xfrm>
            <a:off x="5577840" y="3538728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0" name="Shape 25"/>
          <p:cNvSpPr/>
          <p:nvPr/>
        </p:nvSpPr>
        <p:spPr>
          <a:xfrm>
            <a:off x="5577840" y="3538728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6440" y="3739896"/>
            <a:ext cx="411480" cy="411480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6355080" y="3648456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pytest</a:t>
            </a:r>
            <a:endParaRPr lang="en-US" sz="1600" dirty="0"/>
          </a:p>
        </p:txBody>
      </p:sp>
      <p:sp>
        <p:nvSpPr>
          <p:cNvPr id="33" name="Text 27"/>
          <p:cNvSpPr/>
          <p:nvPr/>
        </p:nvSpPr>
        <p:spPr>
          <a:xfrm>
            <a:off x="6355080" y="395935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107 test · Fixtures · Coverage reports</a:t>
            </a:r>
            <a:endParaRPr lang="en-US" sz="1100" dirty="0"/>
          </a:p>
        </p:txBody>
      </p:sp>
      <p:sp>
        <p:nvSpPr>
          <p:cNvPr id="34" name="Shape 28"/>
          <p:cNvSpPr/>
          <p:nvPr/>
        </p:nvSpPr>
        <p:spPr>
          <a:xfrm>
            <a:off x="5577840" y="4416552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5" name="Shape 29"/>
          <p:cNvSpPr/>
          <p:nvPr/>
        </p:nvSpPr>
        <p:spPr>
          <a:xfrm>
            <a:off x="5577840" y="4416552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06440" y="4617720"/>
            <a:ext cx="411480" cy="411480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6355080" y="45262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Auth Stack</a:t>
            </a:r>
            <a:endParaRPr lang="en-US" sz="1600" dirty="0"/>
          </a:p>
        </p:txBody>
      </p:sp>
      <p:sp>
        <p:nvSpPr>
          <p:cNvPr id="38" name="Text 31"/>
          <p:cNvSpPr/>
          <p:nvPr/>
        </p:nvSpPr>
        <p:spPr>
          <a:xfrm>
            <a:off x="6355080" y="4837176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python-jose · passlib · bcrypt · pyotp</a:t>
            </a:r>
            <a:endParaRPr lang="en-US" sz="1100" dirty="0"/>
          </a:p>
        </p:txBody>
      </p:sp>
      <p:sp>
        <p:nvSpPr>
          <p:cNvPr id="39" name="Shape 32"/>
          <p:cNvSpPr/>
          <p:nvPr/>
        </p:nvSpPr>
        <p:spPr>
          <a:xfrm>
            <a:off x="5577840" y="5294376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40" name="Shape 33"/>
          <p:cNvSpPr/>
          <p:nvPr/>
        </p:nvSpPr>
        <p:spPr>
          <a:xfrm>
            <a:off x="5577840" y="5294376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4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6440" y="5495544"/>
            <a:ext cx="411480" cy="411480"/>
          </a:xfrm>
          <a:prstGeom prst="rect">
            <a:avLst/>
          </a:prstGeom>
        </p:spPr>
      </p:pic>
      <p:sp>
        <p:nvSpPr>
          <p:cNvPr id="42" name="Text 34"/>
          <p:cNvSpPr/>
          <p:nvPr/>
        </p:nvSpPr>
        <p:spPr>
          <a:xfrm>
            <a:off x="6355080" y="5404104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Infrastructure</a:t>
            </a:r>
            <a:endParaRPr lang="en-US" sz="1600" dirty="0"/>
          </a:p>
        </p:txBody>
      </p:sp>
      <p:sp>
        <p:nvSpPr>
          <p:cNvPr id="43" name="Text 35"/>
          <p:cNvSpPr/>
          <p:nvPr/>
        </p:nvSpPr>
        <p:spPr>
          <a:xfrm>
            <a:off x="6355080" y="571500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Pydantic Settings · Redis · structlog</a:t>
            </a:r>
            <a:endParaRPr lang="en-US" sz="1100" dirty="0"/>
          </a:p>
        </p:txBody>
      </p:sp>
      <p:sp>
        <p:nvSpPr>
          <p:cNvPr id="44" name="Text 36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backend Python — uvicorn workers · Docker multi-stage · non-root user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Cloud Management Panels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Database, backend, frontend management interfaces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09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539496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73152" cy="2103120"/>
          </a:xfrm>
          <a:prstGeom prst="rect">
            <a:avLst/>
          </a:prstGeom>
          <a:solidFill>
            <a:srgbClr val="336791"/>
          </a:solidFill>
          <a:ln w="12700">
            <a:solidFill>
              <a:srgbClr val="33679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Shape 5"/>
          <p:cNvSpPr/>
          <p:nvPr/>
        </p:nvSpPr>
        <p:spPr>
          <a:xfrm>
            <a:off x="960120" y="2103120"/>
            <a:ext cx="777240" cy="777240"/>
          </a:xfrm>
          <a:prstGeom prst="ellipse">
            <a:avLst/>
          </a:prstGeom>
          <a:solidFill>
            <a:srgbClr val="336791"/>
          </a:solidFill>
          <a:ln w="12700">
            <a:solidFill>
              <a:srgbClr val="33679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28600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920240" y="210312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DATABASE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920240" y="23774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Neon Postgres</a:t>
            </a:r>
            <a:endParaRPr lang="en-US" sz="2000" dirty="0"/>
          </a:p>
        </p:txBody>
      </p:sp>
      <p:sp>
        <p:nvSpPr>
          <p:cNvPr id="11" name="Text 8">
            <a:hlinkClick r:id="rId4"/>
          </p:cNvPr>
          <p:cNvSpPr/>
          <p:nvPr/>
        </p:nvSpPr>
        <p:spPr>
          <a:xfrm>
            <a:off x="960120" y="297180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u="sng" dirty="0">
                <a:solidFill>
                  <a:srgbClr val="E30A17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console.neon.tech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960120" y="333756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 editor · Branching · Backup · Connection pooler · Monitoring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309360" y="1783080"/>
            <a:ext cx="539496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14" name="Shape 11"/>
          <p:cNvSpPr/>
          <p:nvPr/>
        </p:nvSpPr>
        <p:spPr>
          <a:xfrm>
            <a:off x="6309360" y="1783080"/>
            <a:ext cx="73152" cy="210312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5" name="Shape 12"/>
          <p:cNvSpPr/>
          <p:nvPr/>
        </p:nvSpPr>
        <p:spPr>
          <a:xfrm>
            <a:off x="6629400" y="2103120"/>
            <a:ext cx="777240" cy="777240"/>
          </a:xfrm>
          <a:prstGeom prst="ellipse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2280" y="2286000"/>
            <a:ext cx="411480" cy="41148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589520" y="210312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BACKEND HOSTING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7589520" y="23774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Render Dashboard</a:t>
            </a:r>
            <a:endParaRPr lang="en-US" sz="2000" dirty="0"/>
          </a:p>
        </p:txBody>
      </p:sp>
      <p:sp>
        <p:nvSpPr>
          <p:cNvPr id="19" name="Text 15">
            <a:hlinkClick r:id="rId6"/>
          </p:cNvPr>
          <p:cNvSpPr/>
          <p:nvPr/>
        </p:nvSpPr>
        <p:spPr>
          <a:xfrm>
            <a:off x="6629400" y="297180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u="sng" dirty="0">
                <a:solidFill>
                  <a:srgbClr val="E30A17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dashboard.render.com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6629400" y="333756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 · Env vars · Redis · Deploy history · Shell access</a:t>
            </a:r>
            <a:endParaRPr lang="en-US" sz="1000" dirty="0"/>
          </a:p>
        </p:txBody>
      </p:sp>
      <p:sp>
        <p:nvSpPr>
          <p:cNvPr id="21" name="Shape 17"/>
          <p:cNvSpPr/>
          <p:nvPr/>
        </p:nvSpPr>
        <p:spPr>
          <a:xfrm>
            <a:off x="640080" y="4114800"/>
            <a:ext cx="539496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2" name="Shape 18"/>
          <p:cNvSpPr/>
          <p:nvPr/>
        </p:nvSpPr>
        <p:spPr>
          <a:xfrm>
            <a:off x="640080" y="4114800"/>
            <a:ext cx="73152" cy="210312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3" name="Shape 19"/>
          <p:cNvSpPr/>
          <p:nvPr/>
        </p:nvSpPr>
        <p:spPr>
          <a:xfrm>
            <a:off x="960120" y="4434840"/>
            <a:ext cx="777240" cy="77724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3000" y="4617720"/>
            <a:ext cx="411480" cy="41148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920240" y="44348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FRONTEND HOSTING</a:t>
            </a:r>
            <a:endParaRPr lang="en-US" sz="1000" dirty="0"/>
          </a:p>
        </p:txBody>
      </p:sp>
      <p:sp>
        <p:nvSpPr>
          <p:cNvPr id="26" name="Text 21"/>
          <p:cNvSpPr/>
          <p:nvPr/>
        </p:nvSpPr>
        <p:spPr>
          <a:xfrm>
            <a:off x="1920240" y="47091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Vercel Dashboard</a:t>
            </a:r>
            <a:endParaRPr lang="en-US" sz="2000" dirty="0"/>
          </a:p>
        </p:txBody>
      </p:sp>
      <p:sp>
        <p:nvSpPr>
          <p:cNvPr id="27" name="Text 22">
            <a:hlinkClick r:id="rId8"/>
          </p:cNvPr>
          <p:cNvSpPr/>
          <p:nvPr/>
        </p:nvSpPr>
        <p:spPr>
          <a:xfrm>
            <a:off x="960120" y="530352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u="sng" dirty="0">
                <a:solidFill>
                  <a:srgbClr val="E30A17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vercel.com/dashboard</a:t>
            </a:r>
            <a:endParaRPr lang="en-US" sz="1300" dirty="0"/>
          </a:p>
        </p:txBody>
      </p:sp>
      <p:sp>
        <p:nvSpPr>
          <p:cNvPr id="28" name="Text 23"/>
          <p:cNvSpPr/>
          <p:nvPr/>
        </p:nvSpPr>
        <p:spPr>
          <a:xfrm>
            <a:off x="960120" y="566928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Deployments · Analytics · Custom domain · Edge logs</a:t>
            </a:r>
            <a:endParaRPr lang="en-US" sz="1000" dirty="0"/>
          </a:p>
        </p:txBody>
      </p:sp>
      <p:sp>
        <p:nvSpPr>
          <p:cNvPr id="29" name="Shape 24"/>
          <p:cNvSpPr/>
          <p:nvPr/>
        </p:nvSpPr>
        <p:spPr>
          <a:xfrm>
            <a:off x="6309360" y="4114800"/>
            <a:ext cx="539496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0" name="Shape 25"/>
          <p:cNvSpPr/>
          <p:nvPr/>
        </p:nvSpPr>
        <p:spPr>
          <a:xfrm>
            <a:off x="6309360" y="4114800"/>
            <a:ext cx="73152" cy="21031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1" name="Shape 26"/>
          <p:cNvSpPr/>
          <p:nvPr/>
        </p:nvSpPr>
        <p:spPr>
          <a:xfrm>
            <a:off x="6629400" y="4434840"/>
            <a:ext cx="777240" cy="77724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12280" y="4617720"/>
            <a:ext cx="411480" cy="41148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7589520" y="44348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API DOCUMENTATION</a:t>
            </a:r>
            <a:endParaRPr lang="en-US" sz="1000" dirty="0"/>
          </a:p>
        </p:txBody>
      </p:sp>
      <p:sp>
        <p:nvSpPr>
          <p:cNvPr id="34" name="Text 28"/>
          <p:cNvSpPr/>
          <p:nvPr/>
        </p:nvSpPr>
        <p:spPr>
          <a:xfrm>
            <a:off x="7589520" y="47091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Swagger UI</a:t>
            </a:r>
            <a:endParaRPr lang="en-US" sz="2000" dirty="0"/>
          </a:p>
        </p:txBody>
      </p:sp>
      <p:sp>
        <p:nvSpPr>
          <p:cNvPr id="35" name="Text 29">
            <a:hlinkClick r:id="rId10"/>
          </p:cNvPr>
          <p:cNvSpPr/>
          <p:nvPr/>
        </p:nvSpPr>
        <p:spPr>
          <a:xfrm>
            <a:off x="6629400" y="530352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u="sng" dirty="0">
                <a:solidFill>
                  <a:srgbClr val="E30A17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vatandas-backend.onrender.com/docs</a:t>
            </a:r>
            <a:endParaRPr lang="en-US" sz="1300" dirty="0"/>
          </a:p>
        </p:txBody>
      </p:sp>
      <p:sp>
        <p:nvSpPr>
          <p:cNvPr id="36" name="Text 30"/>
          <p:cNvSpPr/>
          <p:nvPr/>
        </p:nvSpPr>
        <p:spPr>
          <a:xfrm>
            <a:off x="6629400" y="566928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Auto-generated · Live test · All endpoints · OpenAPI 3.0</a:t>
            </a:r>
            <a:endParaRPr lang="en-US" sz="1000" dirty="0"/>
          </a:p>
        </p:txBody>
      </p:sp>
      <p:sp>
        <p:nvSpPr>
          <p:cNvPr id="37" name="Text 31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Access: Login with GitHub SSO · All panels accessible with a single account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Deploy Journey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deploy süreci — engineering decisions &amp; lessons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09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E30A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VENDOR PIVOT: UPSTASH → RENDER REDIS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40080" y="2194560"/>
            <a:ext cx="5943600" cy="9144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Shape 5"/>
          <p:cNvSpPr/>
          <p:nvPr/>
        </p:nvSpPr>
        <p:spPr>
          <a:xfrm>
            <a:off x="640080" y="2194560"/>
            <a:ext cx="73152" cy="91440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8" name="Shape 6"/>
          <p:cNvSpPr/>
          <p:nvPr/>
        </p:nvSpPr>
        <p:spPr>
          <a:xfrm>
            <a:off x="868680" y="237744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9" name="Text 7"/>
          <p:cNvSpPr/>
          <p:nvPr/>
        </p:nvSpPr>
        <p:spPr>
          <a:xfrm>
            <a:off x="868680" y="23774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554480" y="2331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Before: Upstash Free Tier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554480" y="263347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Redis, quick setup, familiar solution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303520" y="248716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1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TRIED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640080" y="3200400"/>
            <a:ext cx="5943600" cy="9144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4" name="Shape 12"/>
          <p:cNvSpPr/>
          <p:nvPr/>
        </p:nvSpPr>
        <p:spPr>
          <a:xfrm>
            <a:off x="640080" y="3200400"/>
            <a:ext cx="73152" cy="91440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5" name="Shape 13"/>
          <p:cNvSpPr/>
          <p:nvPr/>
        </p:nvSpPr>
        <p:spPr>
          <a:xfrm>
            <a:off x="868680" y="338328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6" name="Text 14"/>
          <p:cNvSpPr/>
          <p:nvPr/>
        </p:nvSpPr>
        <p:spPr>
          <a:xfrm>
            <a:off x="868680" y="3383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554480" y="3337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Issue #1: Python 3.14 SSL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554480" y="363931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VERIFY_X509_STRICT regression → TLS cert reject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303520" y="349300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100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FIX ATTEMPT 1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40080" y="4206240"/>
            <a:ext cx="5943600" cy="9144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1" name="Shape 19"/>
          <p:cNvSpPr/>
          <p:nvPr/>
        </p:nvSpPr>
        <p:spPr>
          <a:xfrm>
            <a:off x="640080" y="4206240"/>
            <a:ext cx="73152" cy="91440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2" name="Shape 20"/>
          <p:cNvSpPr/>
          <p:nvPr/>
        </p:nvSpPr>
        <p:spPr>
          <a:xfrm>
            <a:off x="868680" y="438912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3" name="Text 21"/>
          <p:cNvSpPr/>
          <p:nvPr/>
        </p:nvSpPr>
        <p:spPr>
          <a:xfrm>
            <a:off x="868680" y="43891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554480" y="4343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Issue #2: Connection Drops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554480" y="464515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 → Upstash Global tier connection instability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303520" y="449884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100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FIX ATTEMPT 2-5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640080" y="5212080"/>
            <a:ext cx="5943600" cy="914400"/>
          </a:xfrm>
          <a:prstGeom prst="rect">
            <a:avLst/>
          </a:prstGeom>
          <a:solidFill>
            <a:srgbClr val="1E2761"/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8" name="Shape 26"/>
          <p:cNvSpPr/>
          <p:nvPr/>
        </p:nvSpPr>
        <p:spPr>
          <a:xfrm>
            <a:off x="640080" y="5212080"/>
            <a:ext cx="73152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9" name="Shape 27"/>
          <p:cNvSpPr/>
          <p:nvPr/>
        </p:nvSpPr>
        <p:spPr>
          <a:xfrm>
            <a:off x="868680" y="5394960"/>
            <a:ext cx="548640" cy="54864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0" name="Text 28"/>
          <p:cNvSpPr/>
          <p:nvPr/>
        </p:nvSpPr>
        <p:spPr>
          <a:xfrm>
            <a:off x="868680" y="53949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1554480" y="5349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Solution: Render Internal Redis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1554480" y="565099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Valkey 8 · Frankfurt · fromService env wiring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303520" y="550468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1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READY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6858000" y="173736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E30A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ENGINEERING LESSONS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858000" y="2194560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0" y="2395728"/>
            <a:ext cx="329184" cy="329184"/>
          </a:xfrm>
          <a:prstGeom prst="rect">
            <a:avLst/>
          </a:prstGeom>
        </p:spPr>
      </p:pic>
      <p:sp>
        <p:nvSpPr>
          <p:cNvPr id="37" name="Text 34"/>
          <p:cNvSpPr/>
          <p:nvPr/>
        </p:nvSpPr>
        <p:spPr>
          <a:xfrm>
            <a:off x="7543800" y="228600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Vendor Pivot Awareness</a:t>
            </a:r>
            <a:endParaRPr lang="en-US" sz="1300" dirty="0"/>
          </a:p>
        </p:txBody>
      </p:sp>
      <p:sp>
        <p:nvSpPr>
          <p:cNvPr id="38" name="Text 35"/>
          <p:cNvSpPr/>
          <p:nvPr/>
        </p:nvSpPr>
        <p:spPr>
          <a:xfrm>
            <a:off x="7543800" y="256032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to alternative instead of endless debugging</a:t>
            </a:r>
            <a:endParaRPr lang="en-US" sz="1000" dirty="0"/>
          </a:p>
        </p:txBody>
      </p:sp>
      <p:sp>
        <p:nvSpPr>
          <p:cNvPr id="39" name="Shape 36"/>
          <p:cNvSpPr/>
          <p:nvPr/>
        </p:nvSpPr>
        <p:spPr>
          <a:xfrm>
            <a:off x="6858000" y="2980944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4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0880" y="3182112"/>
            <a:ext cx="329184" cy="329184"/>
          </a:xfrm>
          <a:prstGeom prst="rect">
            <a:avLst/>
          </a:prstGeom>
        </p:spPr>
      </p:pic>
      <p:sp>
        <p:nvSpPr>
          <p:cNvPr id="41" name="Text 37"/>
          <p:cNvSpPr/>
          <p:nvPr/>
        </p:nvSpPr>
        <p:spPr>
          <a:xfrm>
            <a:off x="7543800" y="3072384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TLS/SSL Awareness</a:t>
            </a:r>
            <a:endParaRPr lang="en-US" sz="1300" dirty="0"/>
          </a:p>
        </p:txBody>
      </p:sp>
      <p:sp>
        <p:nvSpPr>
          <p:cNvPr id="42" name="Text 38"/>
          <p:cNvSpPr/>
          <p:nvPr/>
        </p:nvSpPr>
        <p:spPr>
          <a:xfrm>
            <a:off x="7543800" y="334670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Python version regressions</a:t>
            </a:r>
            <a:endParaRPr lang="en-US" sz="1000" dirty="0"/>
          </a:p>
        </p:txBody>
      </p:sp>
      <p:sp>
        <p:nvSpPr>
          <p:cNvPr id="43" name="Shape 39"/>
          <p:cNvSpPr/>
          <p:nvPr/>
        </p:nvSpPr>
        <p:spPr>
          <a:xfrm>
            <a:off x="6858000" y="3767328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4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0880" y="3968496"/>
            <a:ext cx="329184" cy="329184"/>
          </a:xfrm>
          <a:prstGeom prst="rect">
            <a:avLst/>
          </a:prstGeom>
        </p:spPr>
      </p:pic>
      <p:sp>
        <p:nvSpPr>
          <p:cNvPr id="45" name="Text 40"/>
          <p:cNvSpPr/>
          <p:nvPr/>
        </p:nvSpPr>
        <p:spPr>
          <a:xfrm>
            <a:off x="7543800" y="385876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Provider Symmetry</a:t>
            </a:r>
            <a:endParaRPr lang="en-US" sz="1300" dirty="0"/>
          </a:p>
        </p:txBody>
      </p:sp>
      <p:sp>
        <p:nvSpPr>
          <p:cNvPr id="46" name="Text 41"/>
          <p:cNvSpPr/>
          <p:nvPr/>
        </p:nvSpPr>
        <p:spPr>
          <a:xfrm>
            <a:off x="7543800" y="41330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backend and cache in the same region</a:t>
            </a:r>
            <a:endParaRPr lang="en-US" sz="1000" dirty="0"/>
          </a:p>
        </p:txBody>
      </p:sp>
      <p:sp>
        <p:nvSpPr>
          <p:cNvPr id="47" name="Shape 42"/>
          <p:cNvSpPr/>
          <p:nvPr/>
        </p:nvSpPr>
        <p:spPr>
          <a:xfrm>
            <a:off x="6858000" y="4553712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4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0880" y="4754880"/>
            <a:ext cx="329184" cy="329184"/>
          </a:xfrm>
          <a:prstGeom prst="rect">
            <a:avLst/>
          </a:prstGeom>
        </p:spPr>
      </p:pic>
      <p:sp>
        <p:nvSpPr>
          <p:cNvPr id="49" name="Text 43"/>
          <p:cNvSpPr/>
          <p:nvPr/>
        </p:nvSpPr>
        <p:spPr>
          <a:xfrm>
            <a:off x="7543800" y="464515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Production Patterns</a:t>
            </a:r>
            <a:endParaRPr lang="en-US" sz="1300" dirty="0"/>
          </a:p>
        </p:txBody>
      </p:sp>
      <p:sp>
        <p:nvSpPr>
          <p:cNvPr id="50" name="Text 44"/>
          <p:cNvSpPr/>
          <p:nvPr/>
        </p:nvSpPr>
        <p:spPr>
          <a:xfrm>
            <a:off x="7543800" y="491947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Keepalive · health_check · timeouts</a:t>
            </a:r>
            <a:endParaRPr lang="en-US" sz="1000" dirty="0"/>
          </a:p>
        </p:txBody>
      </p:sp>
      <p:sp>
        <p:nvSpPr>
          <p:cNvPr id="51" name="Shape 45"/>
          <p:cNvSpPr/>
          <p:nvPr/>
        </p:nvSpPr>
        <p:spPr>
          <a:xfrm>
            <a:off x="6858000" y="5340096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5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0880" y="5541264"/>
            <a:ext cx="329184" cy="329184"/>
          </a:xfrm>
          <a:prstGeom prst="rect">
            <a:avLst/>
          </a:prstGeom>
        </p:spPr>
      </p:pic>
      <p:sp>
        <p:nvSpPr>
          <p:cNvPr id="53" name="Text 46"/>
          <p:cNvSpPr/>
          <p:nvPr/>
        </p:nvSpPr>
        <p:spPr>
          <a:xfrm>
            <a:off x="7543800" y="5431536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OpenAPI Introspection</a:t>
            </a:r>
            <a:endParaRPr lang="en-US" sz="1300" dirty="0"/>
          </a:p>
        </p:txBody>
      </p:sp>
      <p:sp>
        <p:nvSpPr>
          <p:cNvPr id="54" name="Text 47"/>
          <p:cNvSpPr/>
          <p:nvPr/>
        </p:nvSpPr>
        <p:spPr>
          <a:xfrm>
            <a:off x="7543800" y="5705856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/openapi.json for schema discovery</a:t>
            </a:r>
            <a:endParaRPr lang="en-US" sz="1000" dirty="0"/>
          </a:p>
        </p:txBody>
      </p:sp>
      <p:sp>
        <p:nvSpPr>
          <p:cNvPr id="55" name="Text 48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kern="0" spc="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 hours debugging · 5+ fix attempts · 1 pragmatic pivot · 0 prod downtime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2286000"/>
            <a:ext cx="5486400" cy="5486400"/>
          </a:xfrm>
          <a:prstGeom prst="ellipse">
            <a:avLst/>
          </a:prstGeom>
          <a:solidFill>
            <a:srgbClr val="E30A17">
              <a:alpha val="25000"/>
            </a:srgbClr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" name="Shape 1"/>
          <p:cNvSpPr/>
          <p:nvPr/>
        </p:nvSpPr>
        <p:spPr>
          <a:xfrm>
            <a:off x="-1828800" y="4114800"/>
            <a:ext cx="3657600" cy="3657600"/>
          </a:xfrm>
          <a:prstGeom prst="ellipse">
            <a:avLst/>
          </a:prstGeom>
          <a:solidFill>
            <a:srgbClr val="C40712">
              <a:alpha val="20000"/>
            </a:srgbClr>
          </a:solidFill>
          <a:ln w="12700">
            <a:solidFill>
              <a:srgbClr val="C40712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4" name="Shape 2"/>
          <p:cNvSpPr/>
          <p:nvPr/>
        </p:nvSpPr>
        <p:spPr>
          <a:xfrm>
            <a:off x="8961120" y="3200400"/>
            <a:ext cx="4572000" cy="4572000"/>
          </a:xfrm>
          <a:prstGeom prst="ellipse">
            <a:avLst/>
          </a:prstGeom>
          <a:solidFill>
            <a:srgbClr val="CADCFC">
              <a:alpha val="15000"/>
            </a:srgbClr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5" name="Text 3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09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058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8400" dirty="0"/>
          </a:p>
        </p:txBody>
      </p:sp>
      <p:sp>
        <p:nvSpPr>
          <p:cNvPr id="7" name="Text 5"/>
          <p:cNvSpPr/>
          <p:nvPr/>
        </p:nvSpPr>
        <p:spPr>
          <a:xfrm>
            <a:off x="640080" y="26060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 for your time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" y="3291840"/>
            <a:ext cx="1371600" cy="7315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CONTACT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88620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Uğur ASLIM</a:t>
            </a:r>
            <a:endParaRPr lang="en-US" sz="3600" dirty="0"/>
          </a:p>
        </p:txBody>
      </p:sp>
      <p:sp>
        <p:nvSpPr>
          <p:cNvPr id="11" name="Shape 9"/>
          <p:cNvSpPr/>
          <p:nvPr/>
        </p:nvSpPr>
        <p:spPr>
          <a:xfrm>
            <a:off x="640080" y="475488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4892040"/>
            <a:ext cx="274320" cy="2743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371600" y="47731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PHONE</a:t>
            </a:r>
            <a:endParaRPr lang="en-US" sz="900" dirty="0"/>
          </a:p>
        </p:txBody>
      </p:sp>
      <p:sp>
        <p:nvSpPr>
          <p:cNvPr id="14" name="Text 11">
            <a:hlinkClick r:id="rId4"/>
          </p:cNvPr>
          <p:cNvSpPr/>
          <p:nvPr/>
        </p:nvSpPr>
        <p:spPr>
          <a:xfrm>
            <a:off x="1371600" y="501091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u="sng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+90 533 375 15 49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640080" y="544068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5577840"/>
            <a:ext cx="274320" cy="27432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371600" y="54589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GITHUB</a:t>
            </a:r>
            <a:endParaRPr lang="en-US" sz="900" dirty="0"/>
          </a:p>
        </p:txBody>
      </p:sp>
      <p:sp>
        <p:nvSpPr>
          <p:cNvPr id="18" name="Text 14">
            <a:hlinkClick r:id="rId6"/>
          </p:cNvPr>
          <p:cNvSpPr/>
          <p:nvPr/>
        </p:nvSpPr>
        <p:spPr>
          <a:xfrm>
            <a:off x="1371600" y="569671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u="sng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github.com/uaslim-create</a:t>
            </a:r>
            <a:endParaRPr lang="en-US" sz="1600" dirty="0"/>
          </a:p>
        </p:txBody>
      </p:sp>
      <p:sp>
        <p:nvSpPr>
          <p:cNvPr id="19" name="Shape 15"/>
          <p:cNvSpPr/>
          <p:nvPr/>
        </p:nvSpPr>
        <p:spPr>
          <a:xfrm>
            <a:off x="640080" y="612648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" y="6263640"/>
            <a:ext cx="274320" cy="27432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371600" y="61447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EMAIL</a:t>
            </a:r>
            <a:endParaRPr lang="en-US" sz="900" dirty="0"/>
          </a:p>
        </p:txBody>
      </p:sp>
      <p:sp>
        <p:nvSpPr>
          <p:cNvPr id="22" name="Text 17">
            <a:hlinkClick r:id="rId8"/>
          </p:cNvPr>
          <p:cNvSpPr/>
          <p:nvPr/>
        </p:nvSpPr>
        <p:spPr>
          <a:xfrm>
            <a:off x="1371600" y="638251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u="sng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uaslim@me.com</a:t>
            </a:r>
            <a:endParaRPr lang="en-US" sz="1600" dirty="0"/>
          </a:p>
        </p:txBody>
      </p:sp>
      <p:sp>
        <p:nvSpPr>
          <p:cNvPr id="23" name="Shape 18"/>
          <p:cNvSpPr/>
          <p:nvPr/>
        </p:nvSpPr>
        <p:spPr>
          <a:xfrm>
            <a:off x="9418320" y="6035040"/>
            <a:ext cx="2286000" cy="457200"/>
          </a:xfrm>
          <a:prstGeom prst="roundRect">
            <a:avLst>
              <a:gd name="adj" fmla="val 50000"/>
            </a:avLst>
          </a:prstGeom>
          <a:solidFill>
            <a:srgbClr val="131A47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4" name="Text 19"/>
          <p:cNvSpPr/>
          <p:nvPr/>
        </p:nvSpPr>
        <p:spPr>
          <a:xfrm>
            <a:off x="9418320" y="60350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uguraslim.com  ·  linkedin.com/in/uguraslim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737</Words>
  <Application>Microsoft Macintosh PowerPoint</Application>
  <PresentationFormat>Widescreen</PresentationFormat>
  <Paragraphs>184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CitizenApp - Production Deploy</dc:title>
  <dc:subject>PptxGenJS Presentation</dc:subject>
  <dc:creator>Uğur Aslım</dc:creator>
  <cp:lastModifiedBy>Ugur ASLIM</cp:lastModifiedBy>
  <cp:revision>1</cp:revision>
  <dcterms:created xsi:type="dcterms:W3CDTF">2026-05-14T07:33:10Z</dcterms:created>
  <dcterms:modified xsi:type="dcterms:W3CDTF">2026-05-14T07:34:28Z</dcterms:modified>
</cp:coreProperties>
</file>